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58" r:id="rId3"/>
    <p:sldId id="437" r:id="rId4"/>
    <p:sldId id="438" r:id="rId5"/>
    <p:sldId id="259" r:id="rId6"/>
    <p:sldId id="260" r:id="rId7"/>
    <p:sldId id="261" r:id="rId8"/>
    <p:sldId id="262" r:id="rId9"/>
    <p:sldId id="263" r:id="rId10"/>
    <p:sldId id="297" r:id="rId11"/>
    <p:sldId id="265" r:id="rId12"/>
    <p:sldId id="266" r:id="rId13"/>
    <p:sldId id="300" r:id="rId14"/>
    <p:sldId id="267" r:id="rId15"/>
    <p:sldId id="268" r:id="rId16"/>
    <p:sldId id="269" r:id="rId17"/>
    <p:sldId id="270" r:id="rId18"/>
    <p:sldId id="264" r:id="rId19"/>
    <p:sldId id="298" r:id="rId20"/>
    <p:sldId id="271" r:id="rId21"/>
    <p:sldId id="272" r:id="rId22"/>
    <p:sldId id="273" r:id="rId23"/>
    <p:sldId id="274" r:id="rId24"/>
    <p:sldId id="275" r:id="rId25"/>
    <p:sldId id="276" r:id="rId26"/>
    <p:sldId id="299" r:id="rId27"/>
    <p:sldId id="277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90409-14EE-4AF3-A999-F9717F5BA9D0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DBC1-3A44-47E8-8E94-22F7AFF15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6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C7D72-D387-4736-90EB-84AECBEDE0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539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C7D72-D387-4736-90EB-84AECBEDE0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86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EB88-0967-4D70-8BF9-C33EB39E6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FA7A9-3BEB-4256-909A-A27987AC9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E56E1-0ABF-4ACE-9B75-A0D01ADE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  <a:t>03/02/2022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CAA32-387C-431E-AB63-74239932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A0CCB-4778-4D82-BB52-46968965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83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72E01-9355-4FC4-BF92-2C30FF87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B01E1-69A3-49CB-94DD-3EA5C5DB0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4A08E-4161-4D0A-9FF4-6837FA17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  <a:t>03/02/2022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99DE7-BF2B-44A0-A5D6-3D3DB11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2AA6E-2FA3-48C0-B4E7-3054429F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66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2A5666-63AC-4FAA-A989-07FBF0CA1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05BA0-B510-4AA4-8710-31F990B23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5285A-3375-4DC3-B5A8-2D06411D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  <a:t>03/02/2022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7BCDC-6913-4BB5-9EAC-34C03C54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1302B-0A96-44ED-AC66-E7DB1267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71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6862D-8BD7-492D-9AEE-6526BEA1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72FAB-1B72-4603-ABBF-36C912977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873BB-6BE0-43F6-96FE-DAA2972E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  <a:t>03/02/2022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43F4F-FB7F-4AEE-B5FD-1719DA76B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E7404-FF87-4A85-B3D7-92F9B1FF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31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8E09-4AF3-48D5-B77E-82F73769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EA332-767A-4E47-883E-BFF205E3E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D0D39-62E0-48E9-AF2B-051DA960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  <a:t>03/02/2022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A8591-AA3B-41E9-A800-1FF72CF5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BC921-DAFD-42E8-8AE3-B5AAC416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8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53B8-E3B3-4FEF-A394-7522A846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F7BA-A63E-4175-8521-BF1B559DE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3906D-4674-4BCA-A59A-96B14B418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51FF4-739E-475E-8E8C-B6E05F5C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  <a:t>03/02/2022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96EB2-1538-4A26-93A3-E9FA86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E2978-A281-4EBE-B59A-612E02D7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6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6F4F-F0F6-47AE-AF0A-12905FDF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38DCA-12AE-442C-899F-67C0082F0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57EDF-7F9D-43EA-95EA-5DBED7581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71244D-2A9C-4DE2-8BDF-B8628BC69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D48E8F-5CDE-412D-83AB-2CAE2F8A3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E49FA9-B68E-4262-BD4E-D0ADFC49A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  <a:t>03/02/2022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76E54E-C5B4-41EB-A076-4D39B4472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361910-32F7-451F-BE9E-A9AD794A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17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7F0A2-70B1-47BF-AA78-E001EAC6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4D516B-3B87-4914-9D11-B339067E2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  <a:t>03/02/2022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C5D8F-1771-4418-9AE3-3F5AABEE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71C51-DCE0-4AC5-B9AE-9417EB00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61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C465A0-8334-4E8A-AED5-ED557481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  <a:t>03/02/2022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FDC03-B05B-4C38-88CB-B3767991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ABC2F-0DAA-4F8C-9E4B-5FEF13B1F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27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BA1F4-C14A-4650-972E-3FB41BCC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B8A84-8355-4FA6-8AFB-993B6A961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4E1A1-50E8-4755-8D8A-78C4EEB6B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F0809-4AAF-4B45-A110-4461E6D9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  <a:t>03/02/2022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2F477-2085-45BF-84C7-AA01B812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141A6-BB1F-493B-94D0-5747D0C0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84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1577E-E244-4000-9A4E-720F9644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44FBC0-EC58-40D4-8CB0-9C46CB189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AFC5E-268E-46CC-BAF7-65E27B40D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E2F79-DCDD-4146-842F-D58E189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48B-C574-40EF-9D23-B5631CDAB3CF}" type="datetimeFigureOut">
              <a:rPr lang="en-GB" smtClean="0"/>
              <a:t>03/02/2022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059C7-90AB-410D-A073-C87476BE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69A05-636C-4B3B-8321-920FF3E6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804-FC6A-4F4A-B1EB-815DC27D79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33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5CFD0-D1D6-4E59-809F-75ADBA08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0751D-6D74-45F7-BAAB-7726BB216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2783-3C28-493C-817E-4C5A0FEC9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D248B-C574-40EF-9D23-B5631CDAB3CF}" type="datetimeFigureOut">
              <a:rPr lang="en-GB" smtClean="0"/>
              <a:t>03/02/2022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33040-4DFB-44E3-A45B-F479FC187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B9AF4-C342-429E-BAF6-D356E6425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31804-FC6A-4F4A-B1EB-815DC27D79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87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7FC1A-4EC5-4D81-8801-3D490B9E8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GB" sz="5100" dirty="0">
                <a:latin typeface="Cambria" panose="02040503050406030204" pitchFamily="18" charset="0"/>
                <a:ea typeface="Cambria" panose="02040503050406030204" pitchFamily="18" charset="0"/>
              </a:rPr>
              <a:t>Geography Of Ethiopia </a:t>
            </a:r>
            <a:br>
              <a:rPr lang="en-GB" sz="51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5100" dirty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br>
              <a:rPr lang="en-GB" sz="51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5100" dirty="0">
                <a:latin typeface="Cambria" panose="02040503050406030204" pitchFamily="18" charset="0"/>
                <a:ea typeface="Cambria" panose="02040503050406030204" pitchFamily="18" charset="0"/>
              </a:rPr>
              <a:t>The Horn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41EA9-C8DE-4055-BB39-3E52473A4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LART 1004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CE497-E5B6-470F-94D1-8393CC0014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3"/>
          <a:stretch/>
        </p:blipFill>
        <p:spPr>
          <a:xfrm>
            <a:off x="631840" y="57840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6147B-D202-48FF-B358-88E82C0553E7}"/>
              </a:ext>
            </a:extLst>
          </p:cNvPr>
          <p:cNvSpPr/>
          <p:nvPr/>
        </p:nvSpPr>
        <p:spPr>
          <a:xfrm>
            <a:off x="7508240" y="4856480"/>
            <a:ext cx="369824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Tesfaye Abebe(MSc)</a:t>
            </a:r>
          </a:p>
        </p:txBody>
      </p:sp>
    </p:spTree>
    <p:extLst>
      <p:ext uri="{BB962C8B-B14F-4D97-AF65-F5344CB8AC3E}">
        <p14:creationId xmlns:p14="http://schemas.microsoft.com/office/powerpoint/2010/main" val="74665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8A990282-ABCB-4480-9B03-DC3AAF432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04" r="2" b="5650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1363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5125-5BB2-440F-9365-4F2752BC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033"/>
            <a:ext cx="10515600" cy="493004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1.2.1. Location of Ethiopia 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1671F-30EC-4307-9E5F-C915E6CC9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783651"/>
            <a:ext cx="11263533" cy="5673420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location of a country or a place on a map or a globe is expressed in two different ways. 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These are:-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Astronomical and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Relative locations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Astronomical location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also known as </a:t>
            </a:r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absolute or mathematical 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location,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States location of places using the lines of </a:t>
            </a:r>
            <a:r>
              <a:rPr lang="en-GB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latitudes and longitudes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lvl="1" indent="0">
              <a:buNone/>
            </a:pP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Astronomically, Ethiopia is located between </a:t>
            </a:r>
          </a:p>
          <a:p>
            <a:pPr marL="457200" lvl="1" indent="0">
              <a:buNone/>
            </a:pPr>
            <a:endParaRPr lang="en-GB" sz="2000" dirty="0">
              <a:solidFill>
                <a:schemeClr val="accent2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°</a:t>
            </a:r>
            <a:r>
              <a:rPr lang="en-GB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 (Moyale) and 15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°</a:t>
            </a:r>
            <a:r>
              <a:rPr lang="en-GB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 (</a:t>
            </a:r>
            <a:r>
              <a:rPr lang="en-GB" dirty="0" err="1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Bademe</a:t>
            </a:r>
            <a:r>
              <a:rPr lang="en-GB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latitudes 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33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°</a:t>
            </a:r>
            <a:r>
              <a:rPr lang="en-GB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 (Akobo) to 48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°</a:t>
            </a:r>
            <a:r>
              <a:rPr lang="en-GB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E(</a:t>
            </a:r>
            <a:r>
              <a:rPr lang="en-GB" dirty="0" err="1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Ogaden</a:t>
            </a:r>
            <a:r>
              <a:rPr lang="en-GB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longitudes </a:t>
            </a:r>
            <a:endParaRPr lang="en-GB" sz="2800" dirty="0">
              <a:solidFill>
                <a:schemeClr val="accent2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4021E873-00F8-4BE7-9606-049478D56CE8}"/>
              </a:ext>
            </a:extLst>
          </p:cNvPr>
          <p:cNvSpPr/>
          <p:nvPr/>
        </p:nvSpPr>
        <p:spPr>
          <a:xfrm>
            <a:off x="327241" y="5008099"/>
            <a:ext cx="670091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5142ED1-FBD5-4FF4-BF0F-3B90D54E9C15}"/>
              </a:ext>
            </a:extLst>
          </p:cNvPr>
          <p:cNvSpPr/>
          <p:nvPr/>
        </p:nvSpPr>
        <p:spPr>
          <a:xfrm>
            <a:off x="6244380" y="5008099"/>
            <a:ext cx="506437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637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E010F-3716-4D33-9636-AFDA187F3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7" y="253218"/>
            <a:ext cx="11465169" cy="63445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east west distance (15°) is longer than the north-south distance (12°).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latitudinal and longitudinal extensions are important in two ways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country experiences </a:t>
            </a:r>
            <a:r>
              <a:rPr lang="en-GB" b="1" i="1" dirty="0">
                <a:latin typeface="Cambria" panose="02040503050406030204" pitchFamily="18" charset="0"/>
                <a:ea typeface="Cambria" panose="02040503050406030204" pitchFamily="18" charset="0"/>
              </a:rPr>
              <a:t>tropical climate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There is a </a:t>
            </a:r>
            <a:r>
              <a:rPr lang="en-GB" b="1" i="1" dirty="0">
                <a:latin typeface="Cambria" panose="02040503050406030204" pitchFamily="18" charset="0"/>
                <a:ea typeface="Cambria" panose="02040503050406030204" pitchFamily="18" charset="0"/>
              </a:rPr>
              <a:t>difference of one hour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between the most easterly and most westerly points of the country </a:t>
            </a:r>
          </a:p>
          <a:p>
            <a:pPr marL="971550" lvl="1" indent="-514350" algn="just">
              <a:buFont typeface="+mj-lt"/>
              <a:buAutoNum type="arabicPeriod"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BF1220-8629-4518-877D-225D4277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215" y="2686929"/>
            <a:ext cx="7807570" cy="405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5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629A9-064C-4AEB-AA1F-EAF95955C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5" y="412595"/>
            <a:ext cx="11465169" cy="6211228"/>
          </a:xfrm>
        </p:spPr>
        <p:txBody>
          <a:bodyPr/>
          <a:lstStyle/>
          <a:p>
            <a:pPr algn="just"/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Relative location:- 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expresses the location of countries or places with 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reference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to the location of other countries (vicinal), landmasses or water bodies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3AF8B5-FAAB-4095-9C3B-140F847BD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4" y="1717288"/>
            <a:ext cx="10104892" cy="49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78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08928-8B9A-4A5B-99EE-EAAD9F8A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658"/>
            <a:ext cx="10515600" cy="554429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The implications of the location of Ethiopia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CA49C-D28A-47CB-A5AA-001932C98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3" y="802888"/>
            <a:ext cx="11479237" cy="5710454"/>
          </a:xfrm>
        </p:spPr>
        <p:txBody>
          <a:bodyPr/>
          <a:lstStyle/>
          <a:p>
            <a:pPr marL="514350" indent="-514350" algn="just">
              <a:buAutoNum type="alphaLcParenR"/>
            </a:pPr>
            <a:endParaRPr lang="en-GB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arenR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Climate: 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fact that Ethiopia is located between 3°N and 15°N (between the Equator and Tropic of Cancer) implies that the country has a </a:t>
            </a:r>
            <a:r>
              <a:rPr lang="en-GB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tropical climate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though modified by its altitude.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Socio-cultural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Ethiopia is one of the earliest recipients of the major world religions namely Christianity, Islam and Judaism due to its proximity to the Middle East.</a:t>
            </a:r>
          </a:p>
          <a:p>
            <a:pPr lvl="1"/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linguistic and other cultural relationships, which Ethiopia shares with its neighbours, reflect the influence of location </a:t>
            </a:r>
          </a:p>
          <a:p>
            <a:pPr marL="0" indent="0" algn="just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AutoNum type="alphaLcParenR"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2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42472-CED2-4FFA-AF92-7C0BD6BD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450166"/>
            <a:ext cx="11408898" cy="5726797"/>
          </a:xfrm>
        </p:spPr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</a:t>
            </a: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Political: 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political history of Ethiopia has been considerably influenced by: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Geopolitical considerations of superpowers.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Adjacency to the Red Sea (a major global trade route).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Middle East geopolitical paradigms. </a:t>
            </a:r>
          </a:p>
          <a:p>
            <a:pPr marL="457200" lvl="1" indent="0" algn="just">
              <a:buNone/>
            </a:pP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 a result, Ethiopia has been </a:t>
            </a:r>
            <a:r>
              <a:rPr lang="en-GB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exposed for external invasions in a number of times;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though the country resisted foreign intervention and remains free of external domination </a:t>
            </a:r>
          </a:p>
        </p:txBody>
      </p:sp>
    </p:spTree>
    <p:extLst>
      <p:ext uri="{BB962C8B-B14F-4D97-AF65-F5344CB8AC3E}">
        <p14:creationId xmlns:p14="http://schemas.microsoft.com/office/powerpoint/2010/main" val="77801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6690-C0DD-457A-9194-06B9076D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5" y="266651"/>
            <a:ext cx="10515600" cy="56334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1.2.2. Size of Ethiopia 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501C3-377E-4944-A880-A2A396DDA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" y="829994"/>
            <a:ext cx="11633982" cy="564114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Ethiopia with a total area of approximately 1,106,000 square kilometres is the 8th largest country in Africa and 25th in the World.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It extends about 1,639 kilometres East-West, and 1,577 kilometres North-South.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About 0.7% of the country is covered by water bodies </a:t>
            </a:r>
          </a:p>
        </p:txBody>
      </p:sp>
    </p:spTree>
    <p:extLst>
      <p:ext uri="{BB962C8B-B14F-4D97-AF65-F5344CB8AC3E}">
        <p14:creationId xmlns:p14="http://schemas.microsoft.com/office/powerpoint/2010/main" val="2579749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F919A0-240F-4798-8A15-1CA4D1FE7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452" y="844061"/>
            <a:ext cx="10818056" cy="53457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D7AAAD-4B5A-48FA-AA8F-C545275682F3}"/>
              </a:ext>
            </a:extLst>
          </p:cNvPr>
          <p:cNvSpPr/>
          <p:nvPr/>
        </p:nvSpPr>
        <p:spPr>
          <a:xfrm>
            <a:off x="1519311" y="146351"/>
            <a:ext cx="9453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Advantages and disadvantages of Ethiopia’s large size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738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16D2-DD7C-441B-9896-A8A06D5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305"/>
            <a:ext cx="10515600" cy="540361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1.2.3. The shape of Ethiopia and its Implication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2539-CD26-449F-BAA1-6D87C921F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7" y="1077686"/>
            <a:ext cx="11535507" cy="5352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Five main categories of shape of a country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Compact shape countries:-</a:t>
            </a:r>
            <a:r>
              <a:rPr lang="en-GB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distance from the geographic centre of the state to any of the borders does not vary greatly 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It is easier for defence, socioeconomic and cultural integration.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Fragmented shape countries: </a:t>
            </a:r>
            <a:r>
              <a:rPr lang="en-GB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Countries divided from their other parts by either water, land or other countries</a:t>
            </a:r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.(E.g.  Philippines)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Elongated shape countries:- </a:t>
            </a:r>
            <a:r>
              <a:rPr lang="en-GB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They are geographically long and relatively narrow(</a:t>
            </a:r>
            <a:r>
              <a:rPr lang="en-GB" sz="24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E.g. Chile and Vietnam</a:t>
            </a:r>
            <a:r>
              <a:rPr lang="en-GB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Perforated shape countries:- </a:t>
            </a:r>
            <a:r>
              <a:rPr lang="en-GB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country that completely surrounds another country like the Republic of South Africa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Protrude shape countries:- </a:t>
            </a:r>
            <a:r>
              <a:rPr lang="en-GB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Countries that have one portion that is much more elongated than the rest of the country like Myanmar , Eritrea and Thailand …</a:t>
            </a:r>
          </a:p>
          <a:p>
            <a:pPr marL="514350" indent="-514350">
              <a:buFont typeface="+mj-lt"/>
              <a:buAutoNum type="arabicPeriod"/>
            </a:pPr>
            <a:endParaRPr lang="en-GB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52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1A58BB-380C-4196-A605-47157C5B4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65472"/>
            <a:ext cx="9645445" cy="63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1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6635-25D3-4F1D-99E1-C39A9C837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063"/>
            <a:ext cx="10515600" cy="787814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CHAPTER ONE </a:t>
            </a:r>
            <a:b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D5EC3-4AB0-42D5-BA41-77F483095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979970"/>
            <a:ext cx="11516139" cy="5685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1.1. Geography: Definition, Scope and Themes </a:t>
            </a:r>
            <a:endParaRPr lang="en-US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  <a:endParaRPr lang="en-US" b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chapter, the learners will be able to: </a:t>
            </a:r>
            <a:endParaRPr lang="en-US" b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Comprehend the meaning and scope of Geography.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Explain the themes of Geography.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Explicate the implications of location, shape and size of Ethiopia and the  Horn on the physical environment, socioeconomic and political aspects.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Acquire basic skills of map reading. </a:t>
            </a:r>
            <a:endParaRPr lang="en-GB" sz="2800" b="1" dirty="0">
              <a:solidFill>
                <a:srgbClr val="0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58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866DA-F05A-4B81-B84F-A41CD4C3F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139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measuring shape of countries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0AF2-8900-41FB-B313-46FC11D9F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7" y="984738"/>
            <a:ext cx="11380763" cy="5387927"/>
          </a:xfrm>
        </p:spPr>
        <p:txBody>
          <a:bodyPr/>
          <a:lstStyle/>
          <a:p>
            <a:pPr algn="just"/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There are various ways of measuring shape of countries. These measures are known as the </a:t>
            </a:r>
            <a:r>
              <a:rPr lang="en-GB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indices of compactness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Measures deviation of the shape of a country from a circular shape,  </a:t>
            </a:r>
          </a:p>
          <a:p>
            <a:pPr marL="0" indent="0" algn="just">
              <a:buNone/>
            </a:pP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Four most commonly used measures of compactness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Area-Boundary ratio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Boundary-Circumference ratio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Area-Circumference ratio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Area-Area (A/A‟) ratio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 algn="just">
              <a:buNone/>
            </a:pPr>
            <a:endParaRPr lang="en-GB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4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5B0D2-F401-47CB-BFF3-D216447A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323557"/>
            <a:ext cx="11507372" cy="62179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Area-Boundary ratio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.:-</a:t>
            </a:r>
            <a:r>
              <a:rPr lang="en-GB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higher the A/B ratio, the greater the degree of compactness</a:t>
            </a:r>
          </a:p>
          <a:p>
            <a:pPr marL="514350" indent="-514350">
              <a:buFont typeface="+mj-lt"/>
              <a:buAutoNum type="arabicPeriod"/>
            </a:pPr>
            <a:endParaRPr lang="en-GB" sz="2400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Boundary-Circumference ratio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:-</a:t>
            </a:r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ratio of boundary length of a country to the circumference of a circle having the same area as the country itself: </a:t>
            </a:r>
          </a:p>
          <a:p>
            <a:pPr lvl="2"/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measures how far the boundary of a country approximates the circumference of a circle of its own size. </a:t>
            </a:r>
          </a:p>
          <a:p>
            <a:pPr lvl="2"/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nearer the ratio to 1 the more compact the country is.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Area-Circumference ratio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ratio of the area of the country to the circumference of the smallest inscribing circle 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It compares the area of the country with the circumference of a circle that passes touching the </a:t>
            </a:r>
            <a:r>
              <a:rPr lang="en-GB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extreme points on the boundary of the country</a:t>
            </a:r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higher the A/C ratio, the greater the degree of compactness. 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19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2A15-AE38-4FFA-A5C2-EF82DD2F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015"/>
            <a:ext cx="10515600" cy="47002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4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Area (A/A) ratio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A3D5E-6AEF-4CE4-BA52-30C28643B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9" y="844062"/>
            <a:ext cx="11451100" cy="53329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ratio of the actual area of a country to the smallest possible inscribing circle 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area of the inscribing circle is the area of the smallest possible circle whose circumference passes through the extreme points on the boundary. 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Half-length of the longest distance between two extreme points gives radius of the inscribing circle. 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nearer the ratio to 1, the more compact the country is.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906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C803D-9493-44D0-81E5-C18B854E0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61961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1.3. Basic Skills of Map Reading 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5F40D-77B7-44B7-9982-16D79BA4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815926"/>
            <a:ext cx="11479237" cy="5739619"/>
          </a:xfrm>
        </p:spPr>
        <p:txBody>
          <a:bodyPr/>
          <a:lstStyle/>
          <a:p>
            <a:pPr marL="0" indent="0">
              <a:buNone/>
            </a:pPr>
            <a:endParaRPr lang="en-GB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Map?</a:t>
            </a:r>
          </a:p>
          <a:p>
            <a:pPr algn="just"/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map is a two-dimensional scaled representation of part or whole of the Earth surface on a flat body such as piece of paper, black board, wood or cloth. </a:t>
            </a:r>
          </a:p>
          <a:p>
            <a:pPr algn="just"/>
            <a:endParaRPr lang="en-GB" b="1" dirty="0">
              <a:solidFill>
                <a:srgbClr val="0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special significance for Geographers as primary tools for displaying and analyzing spatial distributions, patterns and relations.</a:t>
            </a: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74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7CF6-5C9D-43E8-811A-45F660A0E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660"/>
            <a:ext cx="10515600" cy="521140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Importance of maps 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E8258-7089-4B9B-B52D-67EAAFF98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1" y="853440"/>
            <a:ext cx="11408899" cy="5900004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Provide the basis for making geographical details of regions represented i.e. the geographical facts of an area such as relief, drainage, settlement etc. </a:t>
            </a:r>
          </a:p>
          <a:p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 making spatial analysis of geographical facts of areas represented. </a:t>
            </a:r>
          </a:p>
          <a:p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Useful for giving location of geographical features by varied methods of grid reference, place naming etc. </a:t>
            </a:r>
          </a:p>
          <a:p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Used on various disciplines like land use planning, military science, aviation, tourism, marine science, population studies, epidemiology, geology, economics, history, archaeology, agriculture etc. </a:t>
            </a:r>
          </a:p>
          <a:p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…Storage of the geographical data of areas represented. </a:t>
            </a:r>
          </a:p>
          <a:p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asses‟ reliable measurements of the geographical features. The measurements can be of area size, distance etc. </a:t>
            </a: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50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22E3-D3D8-4E31-9775-9CEA4D431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664"/>
            <a:ext cx="10515600" cy="535207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Types of Map 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AA796-F28D-4C47-A282-FADF7DCDB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738871"/>
            <a:ext cx="11549575" cy="5647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There are many types of maps according to their purpose and functions. For the purpose of this course, topographical and statistical maps are considered.</a:t>
            </a:r>
          </a:p>
          <a:p>
            <a:pPr marL="514350" indent="-514350" algn="just">
              <a:buAutoNum type="alphaLcPeriod"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Topographical maps: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Topographic maps depict one or more natural and cultural features of an area. </a:t>
            </a:r>
          </a:p>
          <a:p>
            <a:pPr marL="0" indent="0" algn="just">
              <a:buNone/>
            </a:pPr>
            <a:endParaRPr lang="en-GB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AutoNum type="alphaLcPeriod"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Special purpose/statistical maps: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These are maps, which show distribution of different aspects such as temperature, rainfall, settlement, vegetation etc. </a:t>
            </a:r>
          </a:p>
          <a:p>
            <a:pPr marL="0" indent="0" algn="just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2154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FFFCB4-8E4E-4BC7-9319-EDA45C496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7766"/>
            <a:ext cx="5903744" cy="6281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F00CA5-AC0E-4580-889E-087EA7E8C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874" y="358727"/>
            <a:ext cx="6471138" cy="59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94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CBDA-71EB-4BE9-B8F7-01C8D39C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729"/>
            <a:ext cx="10515600" cy="470656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Marginal Information on Maps (Elements of Maps) 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0060E-B745-4DA2-AFFF-534B0C4B7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792967"/>
            <a:ext cx="11490960" cy="58323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Enable the reading and interpretation of the geographical information of an area represented.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includes: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Title ….</a:t>
            </a:r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tells what the map is all about </a:t>
            </a:r>
            <a:endParaRPr lang="en-GB" b="1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Key (legend)…</a:t>
            </a:r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list of all symbols and signs shown on the map </a:t>
            </a:r>
            <a:endParaRPr lang="en-GB" b="1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Scale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It is the ratio between the distance on the map and the actual ground distance. It can be expressed as representative fraction, statements/verbal scale, and linear (graphic) scale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North arrow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…</a:t>
            </a:r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north direction on a map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Margin….</a:t>
            </a:r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 the map frame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Date of compilation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…</a:t>
            </a:r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date of map publication 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79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D3FAA-3E8A-4B7C-8B1A-F2B49247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787"/>
            <a:ext cx="10515600" cy="521140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Basic Principles of Map Reading 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33E05-522B-4B66-8CAE-0F2BC642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928468"/>
            <a:ext cx="11394831" cy="552860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Map Readers must have ideas about the symbol and also the real World (landscapes)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Knowledge of directions 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End of Chapter One</a:t>
            </a:r>
          </a:p>
        </p:txBody>
      </p:sp>
    </p:spTree>
    <p:extLst>
      <p:ext uri="{BB962C8B-B14F-4D97-AF65-F5344CB8AC3E}">
        <p14:creationId xmlns:p14="http://schemas.microsoft.com/office/powerpoint/2010/main" val="414951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717B-301A-45FD-919A-03B7E39A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b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3100" b="1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  <a:b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AD60C-9D8B-47CB-93D9-E1A8754FF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175657"/>
            <a:ext cx="11593286" cy="5421086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1.1. Geography: Definition, Scope and Themes </a:t>
            </a:r>
          </a:p>
          <a:p>
            <a:pPr marL="0" indent="0">
              <a:buNone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1.1.1. Meaning of Geography </a:t>
            </a:r>
          </a:p>
          <a:p>
            <a:pPr marL="0" indent="0">
              <a:buNone/>
            </a:pPr>
            <a:endParaRPr lang="en-GB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Geography is the scientific study of the Earth that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describes and analyses </a:t>
            </a:r>
            <a:r>
              <a:rPr lang="en-GB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spatial and temporal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variations of </a:t>
            </a:r>
            <a:r>
              <a:rPr lang="en-GB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physical, biological and human phenomena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, and their </a:t>
            </a:r>
            <a:r>
              <a:rPr lang="en-GB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interrelationships and dynamism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over the surface of the Earth.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3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BCC61-0941-4659-8534-EC89D070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22718"/>
            <a:ext cx="10515600" cy="681797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1.1.2. The Scope, Approaches and Themes of Geography 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91618-2136-4C28-BE21-B77CC88F9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821635"/>
            <a:ext cx="11582400" cy="5526156"/>
          </a:xfrm>
        </p:spPr>
        <p:txBody>
          <a:bodyPr>
            <a:normAutofit/>
          </a:bodyPr>
          <a:lstStyle/>
          <a:p>
            <a:pPr algn="just"/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Geography is a holistic and interdisciplinary field of study contributing to the understanding of the changing spatial structures from the past to the future. </a:t>
            </a:r>
          </a:p>
          <a:p>
            <a:pPr marL="0" indent="0" algn="just">
              <a:buNone/>
            </a:pP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scope of Geography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 the surface of the Earth, which includes</a:t>
            </a:r>
          </a:p>
          <a:p>
            <a:pPr lvl="1" algn="just"/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Atmosphere, </a:t>
            </a:r>
          </a:p>
          <a:p>
            <a:pPr lvl="1" algn="just"/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Lithosphere, </a:t>
            </a:r>
          </a:p>
          <a:p>
            <a:pPr lvl="1" algn="just"/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Hydrosphere and </a:t>
            </a:r>
          </a:p>
          <a:p>
            <a:pPr lvl="1" algn="just"/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Biosphere, which provides the </a:t>
            </a:r>
            <a:r>
              <a:rPr lang="en-GB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habitable zone </a:t>
            </a: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 which humans are able to live </a:t>
            </a:r>
          </a:p>
        </p:txBody>
      </p:sp>
    </p:spTree>
    <p:extLst>
      <p:ext uri="{BB962C8B-B14F-4D97-AF65-F5344CB8AC3E}">
        <p14:creationId xmlns:p14="http://schemas.microsoft.com/office/powerpoint/2010/main" val="44678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2F001-A3B2-4055-B3E3-4B1225F2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373269"/>
            <a:ext cx="10515600" cy="615536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Geography can be approached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9B9F0-83EF-45E8-B848-39B0AFDCE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988805"/>
            <a:ext cx="10903226" cy="56623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Geography can be approached by considering two continuums: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human-physical continuum and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topical-regional continuum.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topical (systematic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fields of Geography view particular categories of physical or human phenomena as distributed over the Earth.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Regional geography 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 concerned with the associations within regions of all or some of the elements and their interrelationships. </a:t>
            </a:r>
          </a:p>
        </p:txBody>
      </p:sp>
    </p:spTree>
    <p:extLst>
      <p:ext uri="{BB962C8B-B14F-4D97-AF65-F5344CB8AC3E}">
        <p14:creationId xmlns:p14="http://schemas.microsoft.com/office/powerpoint/2010/main" val="306102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9380-3624-4689-912F-1C2DA9DD5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944"/>
            <a:ext cx="10515600" cy="589032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Themes of Geography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693E1-8EDE-4A6B-8AB7-6311D82B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784977"/>
            <a:ext cx="11449878" cy="58770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Geography has five basic themes</a:t>
            </a:r>
          </a:p>
          <a:p>
            <a:pPr marL="457200" indent="-457200">
              <a:buAutoNum type="arabicPeriod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Location:-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is defined as a particular place or position.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Location can be of two types: 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Absolute location and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Relative location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Place:-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Refers to the physical and human aspects of a location.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 associated with toponym (the name of a place), site (the description of the features of the place), and situation (the environmental conditions of the place).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GB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Each place in the world has its unique characteristics expressed in terms of </a:t>
            </a:r>
            <a:r>
              <a:rPr lang="en-GB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landforms, hydrology, biogeography, pedology, characteristics and size of its human population, and the distinct human cultures</a:t>
            </a: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98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373A0-40F7-4276-8F75-7A3AF3D27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25" y="100082"/>
            <a:ext cx="10840317" cy="72155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3.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Human-Environment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 Interaction 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739B5-78A1-43D8-8F2C-327006151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914400"/>
            <a:ext cx="11502887" cy="56189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Humans have always been on 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ceaseless interaction 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with their natural environment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involves three distinct aspects: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dependency,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Adaptation and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Modification.</a:t>
            </a:r>
          </a:p>
          <a:p>
            <a:pPr marL="514350" indent="-514350" algn="just">
              <a:buAutoNum type="alphaUcPeriod"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Dependency:-</a:t>
            </a:r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refers to the ways in which humans are </a:t>
            </a:r>
            <a:r>
              <a:rPr lang="en-GB" i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dependent</a:t>
            </a:r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on nature for a living.</a:t>
            </a: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Adaptation:-</a:t>
            </a:r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relates to how humans </a:t>
            </a:r>
            <a:r>
              <a:rPr lang="en-GB" i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modify themselves</a:t>
            </a:r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their </a:t>
            </a:r>
            <a:r>
              <a:rPr lang="en-GB" i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lifestyles</a:t>
            </a:r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their </a:t>
            </a:r>
            <a:r>
              <a:rPr lang="en-GB" i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behaviour</a:t>
            </a:r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to live in a </a:t>
            </a:r>
            <a:r>
              <a:rPr lang="en-GB" i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new environment with new challenges</a:t>
            </a:r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Modification:-</a:t>
            </a:r>
            <a:r>
              <a:rPr lang="en-GB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allowed humans to “conquer” the world for their comfortable living.</a:t>
            </a:r>
          </a:p>
        </p:txBody>
      </p:sp>
    </p:spTree>
    <p:extLst>
      <p:ext uri="{BB962C8B-B14F-4D97-AF65-F5344CB8AC3E}">
        <p14:creationId xmlns:p14="http://schemas.microsoft.com/office/powerpoint/2010/main" val="321755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A614-DC1D-4647-A8C4-AA590B56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45" y="132690"/>
            <a:ext cx="10736855" cy="464869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4. Movement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8D88-BE07-496D-922A-BFD07F89B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2" y="597559"/>
            <a:ext cx="11310424" cy="6097882"/>
          </a:xfrm>
        </p:spPr>
        <p:txBody>
          <a:bodyPr>
            <a:no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Movement entails to the translocation of human beings, their goods, and their ideas from one end of the planet to another.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Physical movement of people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Transport of goods and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flow of ideas</a:t>
            </a:r>
          </a:p>
          <a:p>
            <a:pPr marL="0" indent="0">
              <a:buNone/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Region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 a geographic area having distinctive characteristics that distinguishes itself from adjacent unit(s) of space.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Formal region that is characterized by homogeneity in terms of a certain phenomenon (soil, temperature, rainfall, or other cultural elements like language, religion, and economy).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Functional or nodal region characterized by functional interrelationships in a spatial system defined by the linkages binding particular phenomena.</a:t>
            </a:r>
            <a:endParaRPr lang="en-GB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1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3C430-D120-4516-8E44-EECCCEE84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801"/>
            <a:ext cx="10515600" cy="605546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1.2. Location, Shape and Size of Ethiopia and the Horn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D274E-6E51-4820-8BF7-BB4B373DD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6" y="801860"/>
            <a:ext cx="10903634" cy="58598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Horn of Africa:- is a narrow tip that protrudes into the northern Indian Ocean, separating it from the Gulf of Aden.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 home to the countries of Djibouti, Eritrea, Ethiopia, and Somalia, whose cultures have been linked throughout their long history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 terms of size, Ethiopia is the largest of all the Horn of African countries, while Djibouti is the smallest.</a:t>
            </a:r>
          </a:p>
        </p:txBody>
      </p:sp>
    </p:spTree>
    <p:extLst>
      <p:ext uri="{BB962C8B-B14F-4D97-AF65-F5344CB8AC3E}">
        <p14:creationId xmlns:p14="http://schemas.microsoft.com/office/powerpoint/2010/main" val="30557995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1883</Words>
  <Application>Microsoft Office PowerPoint</Application>
  <PresentationFormat>Widescreen</PresentationFormat>
  <Paragraphs>185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Courier New</vt:lpstr>
      <vt:lpstr>Times New Roman</vt:lpstr>
      <vt:lpstr>Wingdings</vt:lpstr>
      <vt:lpstr>1_Office Theme</vt:lpstr>
      <vt:lpstr>Geography Of Ethiopia  &amp;  The Horn</vt:lpstr>
      <vt:lpstr>                                           CHAPTER ONE   </vt:lpstr>
      <vt:lpstr> INTRODUCTION </vt:lpstr>
      <vt:lpstr>1.1.2. The Scope, Approaches and Themes of Geography </vt:lpstr>
      <vt:lpstr>Geography can be approached </vt:lpstr>
      <vt:lpstr>Themes of Geography</vt:lpstr>
      <vt:lpstr>3. Human-Environment Interaction </vt:lpstr>
      <vt:lpstr>4. Movement</vt:lpstr>
      <vt:lpstr>1.2. Location, Shape and Size of Ethiopia and the Horn</vt:lpstr>
      <vt:lpstr>PowerPoint Presentation</vt:lpstr>
      <vt:lpstr>1.2.1. Location of Ethiopia </vt:lpstr>
      <vt:lpstr>PowerPoint Presentation</vt:lpstr>
      <vt:lpstr>PowerPoint Presentation</vt:lpstr>
      <vt:lpstr>The implications of the location of Ethiopia </vt:lpstr>
      <vt:lpstr>PowerPoint Presentation</vt:lpstr>
      <vt:lpstr>1.2.2. Size of Ethiopia </vt:lpstr>
      <vt:lpstr>PowerPoint Presentation</vt:lpstr>
      <vt:lpstr>1.2.3. The shape of Ethiopia and its Implication</vt:lpstr>
      <vt:lpstr>PowerPoint Presentation</vt:lpstr>
      <vt:lpstr>measuring shape of countries </vt:lpstr>
      <vt:lpstr>PowerPoint Presentation</vt:lpstr>
      <vt:lpstr> Area (A/A) ratio </vt:lpstr>
      <vt:lpstr>1.3. Basic Skills of Map Reading </vt:lpstr>
      <vt:lpstr>Importance of maps </vt:lpstr>
      <vt:lpstr>Types of Map </vt:lpstr>
      <vt:lpstr>PowerPoint Presentation</vt:lpstr>
      <vt:lpstr>Marginal Information on Maps (Elements of Maps) </vt:lpstr>
      <vt:lpstr>Basic Principles of Map Reading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Of Ethiopia  &amp;  The Horn</dc:title>
  <dc:creator>Tesfa Abebe</dc:creator>
  <cp:lastModifiedBy>Tesfa Abebe</cp:lastModifiedBy>
  <cp:revision>9</cp:revision>
  <dcterms:created xsi:type="dcterms:W3CDTF">2022-01-26T06:21:28Z</dcterms:created>
  <dcterms:modified xsi:type="dcterms:W3CDTF">2022-02-03T19:32:32Z</dcterms:modified>
</cp:coreProperties>
</file>